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Gill Sans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GillSans-bold.fntdata"/><Relationship Id="rId14" Type="http://schemas.openxmlformats.org/officeDocument/2006/relationships/slide" Target="slides/slide8.xml"/><Relationship Id="rId58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1cbc9b9df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e1cbc9b9d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e1cbc9b9df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1cbc9b9df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e1cbc9b9df_0_6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1cbc9b9d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e1cbc9b9df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1cbc9b9df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e1cbc9b9df_0_6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1cbc9b9df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e1cbc9b9df_0_6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1cbc9b9df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e1cbc9b9df_0_6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1cbc9b9df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e1cbc9b9df_0_6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1cbc9b9df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e1cbc9b9df_0_6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1cbc9b9df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e1cbc9b9df_0_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1cbc9b9d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e1cbc9b9df_0_6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1cbc9b9df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e1cbc9b9df_0_6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1cbc9b9d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1cbc9b9d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1cbc9b9d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e1cbc9b9df_0_6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1cbc9b9d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e1cbc9b9df_0_6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1cbc9b9df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e1cbc9b9df_0_6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1cbc9b9df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e1cbc9b9df_0_7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1cbc9b9df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e1cbc9b9df_0_7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1cbc9b9d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e1cbc9b9df_0_7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1cbc9b9df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1cbc9b9df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1cbc9b9df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1cbc9b9df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1cbc9b9d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1cbc9b9d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1cbc9b9d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e1cbc9b9d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1cbc9b9d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1cbc9b9d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1cbc9b9df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e1cbc9b9d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1cbc9b9d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1cbc9b9d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1cbc9b9df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1cbc9b9df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1cbc9b9df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1cbc9b9df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e1cbc9b9df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e1cbc9b9df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1cbc9b9d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1cbc9b9d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1cbc9b9df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1cbc9b9df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1cbc9b9df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1cbc9b9df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e1cbc9b9df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e1cbc9b9d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1cbc9b9df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e1cbc9b9df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1cbc9b9d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1cbc9b9d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1cbc9b9df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1cbc9b9df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1cbc9b9df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1cbc9b9df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1cbc9b9df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e1cbc9b9df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1cbc9b9df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1cbc9b9df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1cbc9b9df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1cbc9b9df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1cbc9b9df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1cbc9b9df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1cbc9b9df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1cbc9b9d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1cbc9b9df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e1cbc9b9df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1cbc9b9d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1cbc9b9d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1cbc9b9df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1cbc9b9df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1cbc9b9d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1cbc9b9d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1cbc9b9d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1cbc9b9d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1cbc9b9df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e1cbc9b9df_0_6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rgbClr val="3F3F3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28" name="Google Shape;128;p25"/>
          <p:cNvSpPr txBox="1"/>
          <p:nvPr>
            <p:ph type="ctrTitle"/>
          </p:nvPr>
        </p:nvSpPr>
        <p:spPr>
          <a:xfrm>
            <a:off x="1890000" y="0"/>
            <a:ext cx="7254000" cy="5143500"/>
          </a:xfrm>
          <a:prstGeom prst="rect">
            <a:avLst/>
          </a:pr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ctr" bIns="0" lIns="837000" spcFirstLastPara="1" rIns="13500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Gill Sans"/>
              <a:buNone/>
              <a:defRPr sz="38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2700000" y="3207335"/>
            <a:ext cx="3871200" cy="465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2700000" y="469656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5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 и подзаголовок — светлый">
  <p:cSld name="Только заголовок и подзаголовок — светлый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135000" y="134332"/>
            <a:ext cx="8874000" cy="488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513160" y="1054232"/>
            <a:ext cx="566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6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6"/>
          <p:cNvSpPr/>
          <p:nvPr/>
        </p:nvSpPr>
        <p:spPr>
          <a:xfrm rot="5400000">
            <a:off x="5222250" y="1221750"/>
            <a:ext cx="5143500" cy="2700000"/>
          </a:xfrm>
          <a:custGeom>
            <a:rect b="b" l="l" r="r" t="t"/>
            <a:pathLst>
              <a:path extrusionOk="0" h="3600000" w="6858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блоков содержимого со значком">
  <p:cSld name="6 блоков содержимого со значком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>
            <p:ph idx="2" type="pic"/>
          </p:nvPr>
        </p:nvSpPr>
        <p:spPr>
          <a:xfrm>
            <a:off x="135000" y="134332"/>
            <a:ext cx="8874000" cy="4885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 rot="5400000">
            <a:off x="5222250" y="1221750"/>
            <a:ext cx="5143500" cy="2700000"/>
          </a:xfrm>
          <a:custGeom>
            <a:rect b="b" l="l" r="r" t="t"/>
            <a:pathLst>
              <a:path extrusionOk="0" h="3600000" w="6858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4" name="Google Shape;144;p27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1102936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3" type="body"/>
          </p:nvPr>
        </p:nvSpPr>
        <p:spPr>
          <a:xfrm>
            <a:off x="1102936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4" type="body"/>
          </p:nvPr>
        </p:nvSpPr>
        <p:spPr>
          <a:xfrm>
            <a:off x="3773468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5" type="body"/>
          </p:nvPr>
        </p:nvSpPr>
        <p:spPr>
          <a:xfrm>
            <a:off x="3773468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6" type="body"/>
          </p:nvPr>
        </p:nvSpPr>
        <p:spPr>
          <a:xfrm>
            <a:off x="6444000" y="163983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7" type="body"/>
          </p:nvPr>
        </p:nvSpPr>
        <p:spPr>
          <a:xfrm>
            <a:off x="6444000" y="1331855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8" type="body"/>
          </p:nvPr>
        </p:nvSpPr>
        <p:spPr>
          <a:xfrm>
            <a:off x="1102936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9" type="body"/>
          </p:nvPr>
        </p:nvSpPr>
        <p:spPr>
          <a:xfrm>
            <a:off x="1102936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3" type="body"/>
          </p:nvPr>
        </p:nvSpPr>
        <p:spPr>
          <a:xfrm>
            <a:off x="3773468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4" type="body"/>
          </p:nvPr>
        </p:nvSpPr>
        <p:spPr>
          <a:xfrm>
            <a:off x="3773468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5" type="body"/>
          </p:nvPr>
        </p:nvSpPr>
        <p:spPr>
          <a:xfrm>
            <a:off x="6444000" y="3251893"/>
            <a:ext cx="21090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6" type="body"/>
          </p:nvPr>
        </p:nvSpPr>
        <p:spPr>
          <a:xfrm>
            <a:off x="6444000" y="2943914"/>
            <a:ext cx="21090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 за внимание!">
  <p:cSld name="Спасибо за внимание!">
    <p:bg>
      <p:bgPr>
        <a:solidFill>
          <a:srgbClr val="3F3F3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59" name="Google Shape;159;p28"/>
          <p:cNvSpPr txBox="1"/>
          <p:nvPr>
            <p:ph type="ctrTitle"/>
          </p:nvPr>
        </p:nvSpPr>
        <p:spPr>
          <a:xfrm>
            <a:off x="0" y="0"/>
            <a:ext cx="7254000" cy="5143500"/>
          </a:xfrm>
          <a:prstGeom prst="rect">
            <a:avLst/>
          </a:pr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ctr" bIns="567000" lIns="837000" spcFirstLastPara="1" rIns="135000" wrap="square" tIns="0">
            <a:noAutofit/>
          </a:bodyPr>
          <a:lstStyle>
            <a:lvl1pPr lvl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Gill Sans"/>
              <a:buNone/>
              <a:defRPr sz="66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1438275" y="3381375"/>
            <a:ext cx="2486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3" type="body"/>
          </p:nvPr>
        </p:nvSpPr>
        <p:spPr>
          <a:xfrm>
            <a:off x="1438275" y="3885017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4" type="body"/>
          </p:nvPr>
        </p:nvSpPr>
        <p:spPr>
          <a:xfrm>
            <a:off x="1438275" y="4262671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5" type="body"/>
          </p:nvPr>
        </p:nvSpPr>
        <p:spPr>
          <a:xfrm>
            <a:off x="1438275" y="3616432"/>
            <a:ext cx="248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i="0" sz="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rtl="0">
              <a:buNone/>
              <a:defRPr sz="1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189025" y="277065"/>
            <a:ext cx="3007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2500">
                <a:solidFill>
                  <a:srgbClr val="3333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1" type="ftr"/>
          </p:nvPr>
        </p:nvSpPr>
        <p:spPr>
          <a:xfrm>
            <a:off x="3108960" y="4783454"/>
            <a:ext cx="2925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9"/>
          <p:cNvSpPr txBox="1"/>
          <p:nvPr>
            <p:ph idx="10" type="dt"/>
          </p:nvPr>
        </p:nvSpPr>
        <p:spPr>
          <a:xfrm>
            <a:off x="457200" y="4783454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6583680" y="4783454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1" type="ftr"/>
          </p:nvPr>
        </p:nvSpPr>
        <p:spPr>
          <a:xfrm>
            <a:off x="3108960" y="4783454"/>
            <a:ext cx="29259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30"/>
          <p:cNvSpPr txBox="1"/>
          <p:nvPr>
            <p:ph idx="10" type="dt"/>
          </p:nvPr>
        </p:nvSpPr>
        <p:spPr>
          <a:xfrm>
            <a:off x="457200" y="4783454"/>
            <a:ext cx="2103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6583680" y="4783454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bg>
      <p:bgPr>
        <a:solidFill>
          <a:srgbClr val="3F3F3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860507" y="2048950"/>
            <a:ext cx="5177400" cy="25131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t" bIns="0" lIns="432000" spcFirstLastPara="1" rIns="432000" wrap="square" tIns="1404000">
            <a:no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1"/>
          <p:cNvSpPr/>
          <p:nvPr>
            <p:ph idx="2" type="pic"/>
          </p:nvPr>
        </p:nvSpPr>
        <p:spPr>
          <a:xfrm>
            <a:off x="0" y="0"/>
            <a:ext cx="900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1"/>
          <p:cNvSpPr txBox="1"/>
          <p:nvPr>
            <p:ph idx="11" type="ftr"/>
          </p:nvPr>
        </p:nvSpPr>
        <p:spPr>
          <a:xfrm>
            <a:off x="512999" y="4696560"/>
            <a:ext cx="4643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31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1312334" y="2322065"/>
            <a:ext cx="4092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  <a:defRPr sz="30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31"/>
          <p:cNvSpPr/>
          <p:nvPr/>
        </p:nvSpPr>
        <p:spPr>
          <a:xfrm rot="5400000">
            <a:off x="5222250" y="1221750"/>
            <a:ext cx="5143500" cy="2700000"/>
          </a:xfrm>
          <a:custGeom>
            <a:rect b="b" l="l" r="r" t="t"/>
            <a:pathLst>
              <a:path extrusionOk="0" h="3600000" w="6858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OBJECT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5175" y="920385"/>
            <a:ext cx="6673189" cy="3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" name="Google Shape;184;p3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682942" y="2038825"/>
            <a:ext cx="77781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9" name="Google Shape;189;p3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682942" y="2038825"/>
            <a:ext cx="77781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736765" y="2442251"/>
            <a:ext cx="50025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5" name="Google Shape;195;p3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682942" y="2038825"/>
            <a:ext cx="77781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2" name="Google Shape;202;p3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OBJECT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>
  <p:cSld name="OBJECT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513000" y="1369219"/>
            <a:ext cx="810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5" name="Google Shape;215;p37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2" name="Google Shape;222;p38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ое разделение 60 40">
  <p:cSld name="Вертикальное разделение 60 4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507089" y="3253587"/>
            <a:ext cx="8130000" cy="34200"/>
          </a:xfrm>
          <a:prstGeom prst="rect">
            <a:avLst/>
          </a:prstGeom>
          <a:solidFill>
            <a:schemeClr val="dk1">
              <a:alpha val="5569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0" y="-327"/>
            <a:ext cx="9144000" cy="3257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513000" y="606140"/>
            <a:ext cx="5670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11" type="ftr"/>
          </p:nvPr>
        </p:nvSpPr>
        <p:spPr>
          <a:xfrm>
            <a:off x="216000" y="4644000"/>
            <a:ext cx="567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p39"/>
          <p:cNvSpPr/>
          <p:nvPr>
            <p:ph idx="12" type="sldNum"/>
          </p:nvPr>
        </p:nvSpPr>
        <p:spPr>
          <a:xfrm>
            <a:off x="8681823" y="4681323"/>
            <a:ext cx="203100" cy="20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513160" y="1054232"/>
            <a:ext cx="5669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9"/>
          <p:cNvSpPr/>
          <p:nvPr/>
        </p:nvSpPr>
        <p:spPr>
          <a:xfrm rot="5400000">
            <a:off x="6165225" y="278775"/>
            <a:ext cx="3257550" cy="2700000"/>
          </a:xfrm>
          <a:custGeom>
            <a:rect b="b" l="l" r="r" t="t"/>
            <a:pathLst>
              <a:path extrusionOk="0" h="3600000" w="43434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4705"/>
                </a:srgbClr>
              </a:gs>
              <a:gs pos="100000">
                <a:srgbClr val="FFFFFF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31" name="Google Shape;231;p39"/>
          <p:cNvSpPr/>
          <p:nvPr/>
        </p:nvSpPr>
        <p:spPr>
          <a:xfrm rot="5400000">
            <a:off x="6851025" y="2850525"/>
            <a:ext cx="1885950" cy="2700000"/>
          </a:xfrm>
          <a:custGeom>
            <a:rect b="b" l="l" r="r" t="t"/>
            <a:pathLst>
              <a:path extrusionOk="0" h="3600000" w="25146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rgbClr val="7F7F7F">
              <a:alpha val="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 1">
  <p:cSld name="OBJECT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 2">
  <p:cSld name="OBJECT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7" name="Google Shape;247;p42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248" name="Google Shape;248;p42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9" name="Google Shape;249;p42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4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agautdinovaer@mail.r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Анализ данных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Лекция 5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Calibri"/>
              <a:buNone/>
            </a:pPr>
            <a:r>
              <a:rPr b="1" lang="ru"/>
              <a:t>03.05</a:t>
            </a:r>
            <a:endParaRPr b="1"/>
          </a:p>
        </p:txBody>
      </p:sp>
      <p:sp>
        <p:nvSpPr>
          <p:cNvPr id="259" name="Google Shape;259;p43"/>
          <p:cNvSpPr txBox="1"/>
          <p:nvPr>
            <p:ph idx="1" type="subTitle"/>
          </p:nvPr>
        </p:nvSpPr>
        <p:spPr>
          <a:xfrm>
            <a:off x="598100" y="3759591"/>
            <a:ext cx="8222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u"/>
              <a:t>Багаутдинова Эльмира Рафиковна</a:t>
            </a:r>
            <a:br>
              <a:rPr lang="ru"/>
            </a:br>
            <a:r>
              <a:rPr lang="ru"/>
              <a:t>Кафедра фундаментальной математики 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3"/>
              </a:rPr>
              <a:t>bagautdinovaer@mail.ru</a:t>
            </a:r>
            <a:br>
              <a:rPr lang="ru"/>
            </a:br>
            <a:r>
              <a:rPr lang="ru"/>
              <a:t>ebagautdinova@hse.ru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Пример 1  </a:t>
            </a:r>
            <a:endParaRPr/>
          </a:p>
        </p:txBody>
      </p:sp>
      <p:pic>
        <p:nvPicPr>
          <p:cNvPr id="318" name="Google Shape;31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81092"/>
            <a:ext cx="8229600" cy="28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Пример 1(продолжение)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В примере явно просматриваются 4 кластера. В качестве критерия подобия можно использовать расстояние. Два или более объектов принадлежат одному кластеру, если они ‘</a:t>
            </a:r>
            <a:r>
              <a:rPr i="1" lang="ru"/>
              <a:t>близко’</a:t>
            </a:r>
            <a:r>
              <a:rPr lang="ru"/>
              <a:t> расположены друг от друга в соответствии с выбранным критерием (расстоянием). Такая кластеризация называется кластеризацией на основе расстояния.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Виды кластеризации</a:t>
            </a:r>
            <a:endParaRPr/>
          </a:p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Различают 2 вида кластеризации: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жесткая (hard clastering)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мягкая (soft clastering)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При жесткой кластеризации  каждый элемент исходного data set принадлежит только к одному кластеру, при мягкой – может принадлежать к нескольким.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Как определить качество кластеризации?</a:t>
            </a:r>
            <a:endParaRPr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Нет никаких универсальных критериев, которые в общем случае могут оценить качество кластеризации (однако активные исследования в этом направлении ведутся). Качество кластеризации всегда привязано к специфике конкретной задачи и, как правило, выражается в виде какой-то целевой функции, которую надо минимизировать или максимизировать.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Сферы применения кластеризации</a:t>
            </a:r>
            <a:endParaRPr/>
          </a:p>
        </p:txBody>
      </p:sp>
      <p:sp>
        <p:nvSpPr>
          <p:cNvPr id="342" name="Google Shape;342;p5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Маркетинг:  определение групп клиентов с похожим поведением.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Биология: кластеризация растений и животных с учетом их особенностей.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Страхование: выявление групп держателей страховых полисов в соответствии со степенью риска.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Землетрясения: кластеризация эпицентров с целью выявления опасных зон.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И т.п.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Проблемы кластеризации</a:t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Не все методы кластеризации в состоянии учитывать некоторые свойства атрибутов кластеризуемых объектов;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Для методов, основанных на расстояниях, эффективность сильно зависит от определения расстояния, которое может определяться неоднозначно;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Результаты кластеризации могут трактоваться неоднозначно.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ru"/>
              <a:t>Нормализация значений атрибутов объектов</a:t>
            </a:r>
            <a:endParaRPr/>
          </a:p>
        </p:txBody>
      </p:sp>
      <p:sp>
        <p:nvSpPr>
          <p:cNvPr id="354" name="Google Shape;354;p5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6140"/>
              <a:buNone/>
            </a:pPr>
            <a:r>
              <a:rPr lang="ru"/>
              <a:t>         </a:t>
            </a:r>
            <a:r>
              <a:rPr lang="ru" sz="5700"/>
              <a:t>Важной составляющей алгоритмов кластеризации, основанных на расстоянии, является измерение расстояния между объектами. Если атрибуты измеряются одними и теми же физическими единицам, то, как правило,  метрики евклидова расстояния бывает достаточно.  Однако в более сложных случаях требуется проводить нормализацию (масштабирование, приведение к единой или, по крайней мере, соизмеримой шкале) атрибутов. Такое преобразование атрибутов в общем случае может привести к различным результатам (см. рис. на след слайде). Разумеется, самая подходящая нормализация может быть выбрана только на основе знаний о предметной области. Тем не менее универсальные приемы нормализации существуют.</a:t>
            </a:r>
            <a:endParaRPr sz="5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Пример 2</a:t>
            </a:r>
            <a:endParaRPr/>
          </a:p>
        </p:txBody>
      </p:sp>
      <p:pic>
        <p:nvPicPr>
          <p:cNvPr id="360" name="Google Shape;360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9199"/>
            <a:ext cx="8229600" cy="29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MinMax нормализация</a:t>
            </a:r>
            <a:endParaRPr/>
          </a:p>
        </p:txBody>
      </p:sp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428596" y="123228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Существует много подходов для нормализации данных. Один из наиболее распространенных - нормализация на основе минимума-максимума. Для такого типа  нормализации используется следующая формула: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rPr lang="ru"/>
              <a:t>     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rPr lang="ru"/>
              <a:t>    где  X* — это нормализованное значение, 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rPr lang="ru"/>
              <a:t>    min(X),max(X) – минимальное и максимальное значение атрибута X.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br>
              <a:rPr lang="ru"/>
            </a:br>
            <a:r>
              <a:rPr b="1" i="1" lang="ru"/>
              <a:t>Примечание</a:t>
            </a:r>
            <a:r>
              <a:rPr lang="ru"/>
              <a:t>:данная формула располагает все координаты на отрезке [0;1]</a:t>
            </a:r>
            <a:endParaRPr/>
          </a:p>
        </p:txBody>
      </p:sp>
      <p:sp>
        <p:nvSpPr>
          <p:cNvPr id="367" name="Google Shape;367;p6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677" y="2303858"/>
            <a:ext cx="1875247" cy="48220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0"/>
          <p:cNvSpPr/>
          <p:nvPr/>
        </p:nvSpPr>
        <p:spPr>
          <a:xfrm>
            <a:off x="0" y="6000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Измерение расстояний</a:t>
            </a:r>
            <a:endParaRPr/>
          </a:p>
        </p:txBody>
      </p:sp>
      <p:sp>
        <p:nvSpPr>
          <p:cNvPr id="375" name="Google Shape;375;p6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0861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400"/>
              <a:t>Для многомерных случаев популярной мерой расстояния является метрика Минковского: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0861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400"/>
              <a:t>При p=2 – метрика Евклида: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/>
          </a:p>
          <a:p>
            <a:pPr indent="-30861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400"/>
              <a:t>При p=1 – Манхэттенское расстояние (расстояние городских кварталов):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</p:txBody>
      </p:sp>
      <p:sp>
        <p:nvSpPr>
          <p:cNvPr id="376" name="Google Shape;376;p6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050" y="1928808"/>
            <a:ext cx="1875247" cy="58270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488" y="2893221"/>
            <a:ext cx="1768091" cy="5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1"/>
          <p:cNvSpPr/>
          <p:nvPr/>
        </p:nvSpPr>
        <p:spPr>
          <a:xfrm>
            <a:off x="0" y="735806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1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240" y="3911213"/>
            <a:ext cx="1399982" cy="53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/>
          <p:nvPr/>
        </p:nvSpPr>
        <p:spPr>
          <a:xfrm>
            <a:off x="0" y="70723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Ансамблевые методы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142844" y="205978"/>
            <a:ext cx="9001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ru"/>
              <a:t>Как проверить качество кластеризации на основе расстояния?</a:t>
            </a:r>
            <a:endParaRPr/>
          </a:p>
        </p:txBody>
      </p:sp>
      <p:sp>
        <p:nvSpPr>
          <p:cNvPr id="389" name="Google Shape;389;p6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После получений результатов кластерного анализа можно проверить правильность кластеризации (т.е. оценить, насколько кластеры отличаются друг от друга).</a:t>
            </a:r>
            <a:endParaRPr/>
          </a:p>
          <a:p>
            <a:pPr indent="-3581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Для этого рассчитываются средние значения для каждого кластера. При хорошей кластеризации должны быть получены сильно отличающиеся средние для всех измерений или хотя бы большей их части.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12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Алгоритм K-means</a:t>
            </a:r>
            <a:endParaRPr/>
          </a:p>
        </p:txBody>
      </p:sp>
      <p:sp>
        <p:nvSpPr>
          <p:cNvPr id="395" name="Google Shape;395;p63"/>
          <p:cNvSpPr txBox="1"/>
          <p:nvPr>
            <p:ph idx="1" type="body"/>
          </p:nvPr>
        </p:nvSpPr>
        <p:spPr>
          <a:xfrm>
            <a:off x="457200" y="1200150"/>
            <a:ext cx="822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623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ru" sz="2800"/>
              <a:t>Простейший алгоритм кластеризации, основанный на определении расстояний. В основе алгоритма – определение </a:t>
            </a:r>
            <a:r>
              <a:rPr b="1" i="1" lang="ru" sz="2800"/>
              <a:t>k</a:t>
            </a:r>
            <a:r>
              <a:rPr lang="ru" sz="2800"/>
              <a:t> </a:t>
            </a:r>
            <a:r>
              <a:rPr b="1" i="1" lang="ru" sz="2800"/>
              <a:t>центроидов</a:t>
            </a:r>
            <a:r>
              <a:rPr lang="ru" sz="2800"/>
              <a:t> (по одному для каждого кластера). В дальнейшем центроиды переопределяются, однако их начальное местоположение может сильно повлиять на конечный результат.  Весь смысл алгоритма – </a:t>
            </a:r>
            <a:r>
              <a:rPr b="1" i="1" lang="ru" sz="2800"/>
              <a:t>минимизация целевой функции</a:t>
            </a:r>
            <a:r>
              <a:rPr lang="ru" sz="2800"/>
              <a:t>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396" name="Google Shape;396;p6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3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3"/>
          <p:cNvSpPr/>
          <p:nvPr/>
        </p:nvSpPr>
        <p:spPr>
          <a:xfrm>
            <a:off x="0" y="7286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3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993" y="3907610"/>
            <a:ext cx="1821669" cy="82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/>
          <p:nvPr/>
        </p:nvSpPr>
        <p:spPr>
          <a:xfrm>
            <a:off x="0" y="728663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Шаги алгоритма K-means</a:t>
            </a:r>
            <a:endParaRPr/>
          </a:p>
        </p:txBody>
      </p:sp>
      <p:sp>
        <p:nvSpPr>
          <p:cNvPr id="407" name="Google Shape;407;p6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49911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AutoNum type="arabicPeriod"/>
            </a:pPr>
            <a:r>
              <a:rPr lang="ru"/>
              <a:t>Определить количество кластеров  и выбрать начальные центроиды для каждого кластера.</a:t>
            </a:r>
            <a:endParaRPr/>
          </a:p>
          <a:p>
            <a:pPr indent="-499110" lvl="0" marL="5143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AutoNum type="arabicPeriod"/>
            </a:pPr>
            <a:r>
              <a:rPr lang="ru"/>
              <a:t>Сопоставить каждый анализируемый объект кластеру с ближайшим выбранным расстоянием до центроида.</a:t>
            </a:r>
            <a:endParaRPr/>
          </a:p>
          <a:p>
            <a:pPr indent="-499110" lvl="0" marL="5143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AutoNum type="arabicPeriod"/>
            </a:pPr>
            <a:r>
              <a:rPr lang="ru"/>
              <a:t>В каждом сформированном кластере пересчитать местоположение центроида на основе объектов, вошедших в кластер.</a:t>
            </a:r>
            <a:endParaRPr/>
          </a:p>
          <a:p>
            <a:pPr indent="-499110" lvl="0" marL="5143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AutoNum type="arabicPeriod"/>
            </a:pPr>
            <a:r>
              <a:rPr lang="ru"/>
              <a:t>Повторять шаги 2 и 3 пока местоположение центроидов не перестанет изменяться.</a:t>
            </a:r>
            <a:endParaRPr/>
          </a:p>
          <a:p>
            <a:pPr indent="-499110" lvl="0" marL="5143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AutoNum type="arabicPeriod"/>
            </a:pPr>
            <a:r>
              <a:rPr lang="ru"/>
              <a:t>Оценить качество кластеризации.  Если плохо – вернуться к шагу 1  и изменить количество кластеров.</a:t>
            </a:r>
            <a:endParaRPr/>
          </a:p>
          <a:p>
            <a:pPr indent="-356870" lvl="0" marL="5143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Calibri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120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ru"/>
              <a:t>Как пересчитать местоположение центроида?</a:t>
            </a:r>
            <a:endParaRPr/>
          </a:p>
        </p:txBody>
      </p:sp>
      <p:sp>
        <p:nvSpPr>
          <p:cNvPr id="413" name="Google Shape;413;p6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/>
              <a:t>Простейший вариант – среднее арифметическое соответствующих координат всех объектов кластера. Например, в двумерном случае с координатами x и y: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/>
              <a:t>    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14" name="Google Shape;414;p65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00" y="3107535"/>
            <a:ext cx="2404952" cy="69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/>
          <p:nvPr/>
        </p:nvSpPr>
        <p:spPr>
          <a:xfrm>
            <a:off x="0" y="607219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5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752" y="3102970"/>
            <a:ext cx="1607355" cy="75281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/>
          <p:nvPr/>
        </p:nvSpPr>
        <p:spPr>
          <a:xfrm>
            <a:off x="0" y="607219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ru"/>
              <a:t>Пример перерасчета местоположения центроидов</a:t>
            </a:r>
            <a:endParaRPr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ru"/>
              <a:t>До перерасчета</a:t>
            </a:r>
            <a:endParaRPr/>
          </a:p>
        </p:txBody>
      </p:sp>
      <p:sp>
        <p:nvSpPr>
          <p:cNvPr id="426" name="Google Shape;426;p66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None/>
            </a:pPr>
            <a:r>
              <a:rPr lang="ru"/>
              <a:t>После перерасчета</a:t>
            </a:r>
            <a:endParaRPr/>
          </a:p>
        </p:txBody>
      </p:sp>
      <p:pic>
        <p:nvPicPr>
          <p:cNvPr id="427" name="Google Shape;427;p6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83303"/>
            <a:ext cx="4040100" cy="18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025" y="2248214"/>
            <a:ext cx="4041900" cy="17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Недостатки k-means</a:t>
            </a:r>
            <a:endParaRPr/>
          </a:p>
        </p:txBody>
      </p:sp>
      <p:sp>
        <p:nvSpPr>
          <p:cNvPr id="434" name="Google Shape;434;p6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Алгоритм не всегда находит глобальный минимум, соответствующий целевой функции. </a:t>
            </a:r>
            <a:endParaRPr/>
          </a:p>
          <a:p>
            <a:pPr indent="-35814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Алгоритм очень чувствителен к начальному определению центроидов (поэтому в сомнительных случаях рекомендуется задавать начальные центроиды несколько раз).</a:t>
            </a:r>
            <a:endParaRPr/>
          </a:p>
          <a:p>
            <a:pPr indent="-35814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Алгоритм очень чувствителен к количеству определяемых кластеров.</a:t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77777"/>
              <a:buNone/>
            </a:pPr>
            <a:r>
              <a:t/>
            </a:r>
            <a:endParaRPr/>
          </a:p>
          <a:p>
            <a:pPr indent="-358140" lvl="0" marL="342900" rtl="0" algn="l">
              <a:spcBef>
                <a:spcPts val="496"/>
              </a:spcBef>
              <a:spcAft>
                <a:spcPts val="1200"/>
              </a:spcAft>
              <a:buClr>
                <a:schemeClr val="dk1"/>
              </a:buClr>
              <a:buSzPct val="177777"/>
              <a:buChar char="●"/>
            </a:pPr>
            <a:r>
              <a:rPr lang="ru"/>
              <a:t>И, тем не менее, это хороший алгоритм, который адаптирован для многих предметных областей и дает хороший результат при правильном использовании.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 DBSCAN</a:t>
            </a:r>
            <a:endParaRPr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457200" y="1200150"/>
            <a:ext cx="3704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DBSCAN (Density-Based Spatial Clustering of Applications with Noise) — это один из популярных алгоритмов кластеризации, который выделяет кластеры на основе плотности точек в пространстве. В отличие от других алгоритмов, таких как k-means, DBSCAN не требует заранее задавать количество кластеров и эффективно работает с кластерами произвольной формы и с шумами в данных.</a:t>
            </a:r>
            <a:endParaRPr sz="2200"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950" y="1714174"/>
            <a:ext cx="4607100" cy="17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457200" y="205975"/>
            <a:ext cx="55263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ru" sz="1726">
                <a:solidFill>
                  <a:srgbClr val="0D0D0D"/>
                </a:solidFill>
                <a:highlight>
                  <a:srgbClr val="FFFFFF"/>
                </a:highlight>
              </a:rPr>
              <a:t>Плотность</a:t>
            </a:r>
            <a:endParaRPr b="1" sz="1726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018"/>
              <a:buNone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Плотность в контексте DBSCAN определяется числом точек данных в окрестности определённого радиуса. Параметры алгоритма: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rgbClr val="0D0D0D"/>
              </a:buClr>
              <a:buSzPts val="1310"/>
              <a:buChar char="●"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eps (ε): Радиус окрестности точки.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10"/>
              <a:buChar char="●"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min_samples: Минимальное число точек в радиусе eps, чтобы окрестность точки считалась достаточно плотной.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2100"/>
              </a:spcBef>
              <a:spcAft>
                <a:spcPts val="0"/>
              </a:spcAft>
              <a:buSzPts val="1018"/>
              <a:buNone/>
            </a:pPr>
            <a:r>
              <a:rPr b="1" lang="ru" sz="1726">
                <a:solidFill>
                  <a:srgbClr val="0D0D0D"/>
                </a:solidFill>
                <a:highlight>
                  <a:srgbClr val="FFFFFF"/>
                </a:highlight>
              </a:rPr>
              <a:t>Типы точек</a:t>
            </a:r>
            <a:endParaRPr b="1" sz="1726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310"/>
              <a:buAutoNum type="arabicPeriod"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Core Point (Основная точка): Точка, в окрестности eps которой находится не менее min_samples точек, включая саму точку.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10"/>
              <a:buAutoNum type="arabicPeriod"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Border Point (Граничная точка): Точка, которая находится в окрестности eps основной точки, но сама не является основной.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10"/>
              <a:buAutoNum type="arabicPeriod"/>
            </a:pPr>
            <a:r>
              <a:rPr lang="ru" sz="1310">
                <a:solidFill>
                  <a:srgbClr val="0D0D0D"/>
                </a:solidFill>
                <a:highlight>
                  <a:srgbClr val="FFFFFF"/>
                </a:highlight>
              </a:rPr>
              <a:t>Noise Point (Шумовая точка): Точка, которая не является ни основной, ни граничной.</a:t>
            </a:r>
            <a:endParaRPr sz="131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900" y="1215779"/>
            <a:ext cx="2855700" cy="205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нейронные сети и глубокое обучение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нейронных сетей</a:t>
            </a:r>
            <a:endParaRPr/>
          </a:p>
        </p:txBody>
      </p:sp>
      <p:sp>
        <p:nvSpPr>
          <p:cNvPr id="458" name="Google Shape;458;p71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Нейрон: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Основная единица нейронной сети.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Имитирует работу биологического нейрона.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Выполняет взвешенное суммирование входных сигналов, применяет функцию активации и передает результат на выход.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59" name="Google Shape;4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25" y="762475"/>
            <a:ext cx="4320675" cy="30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82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Бэггинг (Bagging)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875" y="1017800"/>
            <a:ext cx="5113417" cy="38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/>
        </p:nvSpPr>
        <p:spPr>
          <a:xfrm>
            <a:off x="185225" y="252600"/>
            <a:ext cx="82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Основные концепции ансамблевого обучения</a:t>
            </a:r>
            <a:endParaRPr sz="2000"/>
          </a:p>
        </p:txBody>
      </p:sp>
      <p:sp>
        <p:nvSpPr>
          <p:cNvPr id="272" name="Google Shape;272;p45"/>
          <p:cNvSpPr txBox="1"/>
          <p:nvPr/>
        </p:nvSpPr>
        <p:spPr>
          <a:xfrm>
            <a:off x="311700" y="1433100"/>
            <a:ext cx="30000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Бэггинг (Bootstrap Aggregating) — это метод, при котором несколько моделей обучаются на разных подвыборках исходных данных, а результаты этих моделей усредняются или комбинируются для получения финального предсказания.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Пример: Случайный лес (Random Forest) является примером бэггинга, где множество деревьев решений обучаются на различных подвыборках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Преимущества: Уменьшение дисперсии модели, снижение риска переобучения.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2"/>
          <p:cNvSpPr txBox="1"/>
          <p:nvPr>
            <p:ph idx="1" type="body"/>
          </p:nvPr>
        </p:nvSpPr>
        <p:spPr>
          <a:xfrm>
            <a:off x="311700" y="1229875"/>
            <a:ext cx="3345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Полносвязный слой (Dense Layer):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22580" lvl="1" marL="914400" rtl="0" algn="l">
              <a:spcBef>
                <a:spcPts val="2100"/>
              </a:spcBef>
              <a:spcAft>
                <a:spcPts val="0"/>
              </a:spcAft>
              <a:buClr>
                <a:srgbClr val="0D0D0D"/>
              </a:buClr>
              <a:buSzPct val="1000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Слой нейронов, каждый из которых связан со всеми нейронами предыдущего слоя.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Каждый нейрон имеет свои веса и смещение (bias).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700" y="1170200"/>
            <a:ext cx="518190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5062"/>
            <a:ext cx="7547251" cy="2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нейронной сети</a:t>
            </a:r>
            <a:endParaRPr/>
          </a:p>
        </p:txBody>
      </p:sp>
      <p:sp>
        <p:nvSpPr>
          <p:cNvPr id="486" name="Google Shape;486;p75"/>
          <p:cNvSpPr txBox="1"/>
          <p:nvPr>
            <p:ph idx="1" type="body"/>
          </p:nvPr>
        </p:nvSpPr>
        <p:spPr>
          <a:xfrm>
            <a:off x="311700" y="1229875"/>
            <a:ext cx="2983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Входной слой: принимает входные данные.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Скрытые слои: один или более слоев между входным и выходным слоями, которые извлекают признаки.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Выходной слой: выдает предсказания модели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99" y="947148"/>
            <a:ext cx="6042401" cy="33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" y="0"/>
            <a:ext cx="9141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архитектуры нейронных сетей</a:t>
            </a:r>
            <a:endParaRPr/>
          </a:p>
        </p:txBody>
      </p:sp>
      <p:sp>
        <p:nvSpPr>
          <p:cNvPr id="500" name="Google Shape;500;p77"/>
          <p:cNvSpPr txBox="1"/>
          <p:nvPr>
            <p:ph idx="1" type="body"/>
          </p:nvPr>
        </p:nvSpPr>
        <p:spPr>
          <a:xfrm>
            <a:off x="311700" y="1229875"/>
            <a:ext cx="2893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200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Полносвязные нейронные сети (Fully Connected Neural Networks)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Все нейроны каждого слоя связаны со всеми нейронами предыдущего слоя.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Применяются для задач регрессии и классификации.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300" y="1170200"/>
            <a:ext cx="54292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>
            <p:ph idx="1" type="body"/>
          </p:nvPr>
        </p:nvSpPr>
        <p:spPr>
          <a:xfrm>
            <a:off x="169525" y="4499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Сверточные нейронные сети (Convolutional Neural Networks, CNN)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Специализируются на обработке данных, имеющих сеточную структуру (например, изображения).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Основные компоненты: сверточные слои, пулинг слои, полносвязные слои.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Примеры использования: распознавание объектов на изображениях, классификация изображений.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3306"/>
            <a:ext cx="9144000" cy="281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9"/>
          <p:cNvSpPr txBox="1"/>
          <p:nvPr>
            <p:ph idx="1" type="body"/>
          </p:nvPr>
        </p:nvSpPr>
        <p:spPr>
          <a:xfrm>
            <a:off x="311700" y="1229875"/>
            <a:ext cx="342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Рекуррентные нейронные сети (Recurrent Neural Networks, RNN)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Обрабатывают последовательные данные, учитывая временную зависимость.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Основной компонент: рекуррентные слои.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Примеры использования: обработка текста, временных рядов, распознавание речи.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100" y="1170200"/>
            <a:ext cx="42862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9449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1"/>
          <p:cNvSpPr txBox="1"/>
          <p:nvPr>
            <p:ph idx="1" type="body"/>
          </p:nvPr>
        </p:nvSpPr>
        <p:spPr>
          <a:xfrm>
            <a:off x="311700" y="1229875"/>
            <a:ext cx="3242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200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Глубокие нейронные сети (Deep Neural Networks)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Содержат множество скрытых слоев.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Могут обучаться сложным представлениям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Применяются в задачах, требующих высокой точности и обработки больших объемов данных.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100" y="1292325"/>
            <a:ext cx="5428900" cy="30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991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(Boosting)</a:t>
            </a:r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185225" y="252600"/>
            <a:ext cx="82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Основные концепции ансамблевого обучения</a:t>
            </a:r>
            <a:endParaRPr sz="2000"/>
          </a:p>
        </p:txBody>
      </p:sp>
      <p:sp>
        <p:nvSpPr>
          <p:cNvPr id="279" name="Google Shape;279;p46"/>
          <p:cNvSpPr txBox="1"/>
          <p:nvPr/>
        </p:nvSpPr>
        <p:spPr>
          <a:xfrm>
            <a:off x="413550" y="1599350"/>
            <a:ext cx="33987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Определение: Бустинг — это метод, при котором модели обучаются последовательно, и каждая следующая модель исправляет ошибки предыдущих. Предсказания всех моделей комбинируются с весами, которые зависят от их точности.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Пример: Gradient Boosting, AdaBoost.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Преимущества: Увеличение точности модели за счет фокусировки на трудных для классификации объектах, улучшение обобщающей способности.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400" y="1184600"/>
            <a:ext cx="4897887" cy="36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  <p:sp>
        <p:nvSpPr>
          <p:cNvPr id="534" name="Google Shape;534;p82"/>
          <p:cNvSpPr txBox="1"/>
          <p:nvPr>
            <p:ph idx="1" type="body"/>
          </p:nvPr>
        </p:nvSpPr>
        <p:spPr>
          <a:xfrm>
            <a:off x="376325" y="1204025"/>
            <a:ext cx="7985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700"/>
              <a:buAutoNum type="arabicPeriod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Прямое распространение (Forward Propagation):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Процесс, при котором входные данные проходят через все слои сети до выхода.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Вычисляется выход модели на основе текущих весов.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AutoNum type="arabicPeriod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Функция потерь (Loss Function):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Определяет, насколько хорошо модель предсказывает целевые значения.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Char char="●"/>
            </a:pPr>
            <a:r>
              <a:rPr lang="ru" sz="1700">
                <a:solidFill>
                  <a:srgbClr val="0D0D0D"/>
                </a:solidFill>
                <a:highlight>
                  <a:srgbClr val="FFFFFF"/>
                </a:highlight>
              </a:rPr>
              <a:t>Примеры: MSE (Mean Squared Error) для регрессии, Cross-Entropy для классификации.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200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Обратное распространение ошибки (Backpropagation):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Процесс, при котором ошибка, вычисленная на выходе, распространяется обратно через сеть.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Обновляются веса всех слоев с использованием градиентного спуска.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5" y="1981776"/>
            <a:ext cx="6701475" cy="2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4"/>
          <p:cNvSpPr txBox="1"/>
          <p:nvPr>
            <p:ph idx="1" type="body"/>
          </p:nvPr>
        </p:nvSpPr>
        <p:spPr>
          <a:xfrm>
            <a:off x="-88925" y="53825"/>
            <a:ext cx="2415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2100"/>
              </a:spcBef>
              <a:spcAft>
                <a:spcPts val="0"/>
              </a:spcAft>
              <a:buClr>
                <a:srgbClr val="0D0D0D"/>
              </a:buClr>
              <a:buSzPts val="1200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Прямое распространение (Forward Propagation):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 этом этапе входные данные проходят через сеть от входного слоя к выходному.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</a:rPr>
              <a:t>Вычисляются активации для каждого слоя и предсказание на выходе сети.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0" y="2726625"/>
            <a:ext cx="5569124" cy="19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4"/>
          <p:cNvSpPr txBox="1"/>
          <p:nvPr/>
        </p:nvSpPr>
        <p:spPr>
          <a:xfrm>
            <a:off x="2003150" y="155050"/>
            <a:ext cx="36186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Вычисление ошибки (Error Calculation):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Ошибка (loss) вычисляется как разница между предсказанным значением и истинным значением.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Используются различные функции потерь, например, среднеквадратичная ошибка (MSE) для регрессии или перекрестная энтропия (Cross-Entropy) для классификации.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84"/>
          <p:cNvSpPr txBox="1"/>
          <p:nvPr/>
        </p:nvSpPr>
        <p:spPr>
          <a:xfrm>
            <a:off x="5337350" y="155050"/>
            <a:ext cx="38067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Обратное распространение (Backward Propagation):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Ошибка на выходе сети распространяется назад через все слои.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Вычисляются градиенты функции потерь относительно каждого веса и смещения сети с использованием правила цепочки.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Обновление весов (Weights Update):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Веса обновляются с использованием градиентного спуска или его вариаций.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каждом шаге веса изменяются в направлении, противоположном градиенту функции потерь.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5"/>
          <p:cNvSpPr txBox="1"/>
          <p:nvPr>
            <p:ph idx="1" type="body"/>
          </p:nvPr>
        </p:nvSpPr>
        <p:spPr>
          <a:xfrm>
            <a:off x="311700" y="1229875"/>
            <a:ext cx="4043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600"/>
              <a:buAutoNum type="arabicPeriod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Градиентный спуск (Gradient Descent):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Алгоритм оптимизации, используемый для минимизации функции потерь.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●"/>
            </a:pPr>
            <a:r>
              <a:rPr lang="ru" sz="1600">
                <a:solidFill>
                  <a:srgbClr val="0D0D0D"/>
                </a:solidFill>
                <a:highlight>
                  <a:srgbClr val="FFFFFF"/>
                </a:highlight>
              </a:rPr>
              <a:t>Обновляет веса модели в направлении отрицательного градиента функции потерь.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556" name="Google Shape;5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00" y="1170200"/>
            <a:ext cx="4484100" cy="25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344050"/>
            <a:ext cx="6223226" cy="403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8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0" y="172875"/>
            <a:ext cx="6319526" cy="23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263" y="2462525"/>
            <a:ext cx="4484100" cy="247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38" y="171450"/>
            <a:ext cx="625792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850" y="891725"/>
            <a:ext cx="3388925" cy="26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" y="555700"/>
            <a:ext cx="5535826" cy="433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Случайный лес (Random Forest)</a:t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219700" y="943400"/>
            <a:ext cx="5440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Описание: Случайный лес состоит из множества деревьев решений, каждое из которых обучается на случайной подвыборке данных с использованием случайного подмножества признаков.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каждом шаге строится дерево решений на случайной подвыборке данных.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Для каждого дерева используется случайное подмножество признаков.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Финальное предсказание получается путем усреднения (для регрессии) или голосования (для классификации) всех деревьев.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Преимущества: </a:t>
            </a:r>
            <a:r>
              <a:rPr lang="ru"/>
              <a:t>Снижение дисперсии модели, устойчивость к переобучению, хорошая производительность на высокоразмерных данных.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Недостатки:</a:t>
            </a:r>
            <a:r>
              <a:rPr lang="ru"/>
              <a:t> Может быть менее интерпретируемым, чем отдельное дерево решений.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900" y="1170200"/>
            <a:ext cx="3178700" cy="2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бустинг (Gradient Boosting)</a:t>
            </a:r>
            <a:endParaRPr/>
          </a:p>
        </p:txBody>
      </p:sp>
      <p:sp>
        <p:nvSpPr>
          <p:cNvPr id="293" name="Google Shape;293;p48"/>
          <p:cNvSpPr txBox="1"/>
          <p:nvPr/>
        </p:nvSpPr>
        <p:spPr>
          <a:xfrm>
            <a:off x="103375" y="1017800"/>
            <a:ext cx="4393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Описание: Градиентный бустинг создает ансамбль моделей, обучающихся последовательно, каждая из которых исправляет ошибки предыдущих моделей.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первом шаге обучается начальная модель.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каждом следующем шаге обучается модель на остатках (ошибках) предыдущей модели.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Все модели комбинируются для получения финального предсказания.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Преимущества: </a:t>
            </a:r>
            <a:r>
              <a:rPr lang="ru"/>
              <a:t>Высокая точность, возможность использования различных базовых моделей.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Недостатки: </a:t>
            </a:r>
            <a:r>
              <a:rPr lang="ru"/>
              <a:t>Могут быть подвержены переобучению, особенно при большом числе шагов, требовательны к вычислительным ресурсам.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575" y="1170200"/>
            <a:ext cx="4342025" cy="248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 (Extreme Gradient Boosting)</a:t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50" y="963425"/>
            <a:ext cx="809625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/>
        </p:nvSpPr>
        <p:spPr>
          <a:xfrm>
            <a:off x="311700" y="3243750"/>
            <a:ext cx="8322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Описание: XGBoost — это усовершенствованная версия градиентного бустинга, оптимизированная для скорости и производительности.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Как работает: Использует усовершенствованные техники для обработки пропусков в данных, регуляризацию, параллельные вычисления и кэширование.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Преимущества: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Высокая производительность, возможность тонкой настройки, встроенные методы предотвращения переобучения.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Недостатки: </a:t>
            </a:r>
            <a:r>
              <a:rPr lang="ru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Сложнее в настройке, чем другие алгоритмы.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Что такое кластеризация?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733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Кластеризация – это процесс организации объектов на группы, элементы которых схожи в некотором роде.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ru"/>
              <a:t>Кластер – это группа похожих объектов.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i="1" lang="ru"/>
              <a:t>Примечание: Кластеризация может показаться очень похожей на классификацию. В чем же отличие? Некоторые авторы утверждают, что  принципиальное отличие в количестве кластеров, которое нельзя задать заранее. Другие – разница в методах обучения. Кластеризация использует методы обучения без учителя.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